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0" r:id="rId4"/>
    <p:sldId id="263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83920" autoAdjust="0"/>
  </p:normalViewPr>
  <p:slideViewPr>
    <p:cSldViewPr snapToGrid="0" snapToObjects="1">
      <p:cViewPr varScale="1">
        <p:scale>
          <a:sx n="58" d="100"/>
          <a:sy n="58" d="100"/>
        </p:scale>
        <p:origin x="15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pPr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3970A-9B98-45D9-B89B-5A60800D4AB9}" type="datetimeFigureOut">
              <a:rPr lang="es-AR" smtClean="0"/>
              <a:pPr/>
              <a:t>23/7/2018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27B-E042-4521-AB3D-CCC48298548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824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BE27B-E042-4521-AB3D-CCC48298548A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500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HCV treatment with direct-acting antivirals (DAAs) in HIV/HCV </a:t>
            </a:r>
            <a:r>
              <a:rPr lang="en-US" sz="3200" dirty="0" err="1"/>
              <a:t>coinfected</a:t>
            </a:r>
            <a:r>
              <a:rPr lang="en-US" sz="3200" dirty="0"/>
              <a:t> subjects affects the dynamics of the HIV-1 reservoir</a:t>
            </a:r>
            <a:endParaRPr lang="es-AR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47160"/>
            <a:ext cx="6400800" cy="1185672"/>
          </a:xfrm>
        </p:spPr>
        <p:txBody>
          <a:bodyPr>
            <a:normAutofit/>
          </a:bodyPr>
          <a:lstStyle/>
          <a:p>
            <a:r>
              <a:rPr lang="es-AR" sz="2000" dirty="0">
                <a:solidFill>
                  <a:srgbClr val="000000"/>
                </a:solidFill>
                <a:latin typeface="Helvetica Neue"/>
              </a:rPr>
              <a:t>Y. Ghiglione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1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M.L. Polo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1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A. Solomon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2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G. Poblete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3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M.J. Rolón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3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P. Patterson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4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H. Pérez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3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H. Salomón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1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F. Quiroga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1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G. Turk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1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 S.R. Lewin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2,5</a:t>
            </a:r>
            <a:r>
              <a:rPr lang="es-AR" sz="2000" dirty="0">
                <a:solidFill>
                  <a:srgbClr val="000000"/>
                </a:solidFill>
                <a:latin typeface="Helvetica Neue"/>
              </a:rPr>
              <a:t>, </a:t>
            </a:r>
            <a:r>
              <a:rPr lang="es-AR" sz="2000" u="sng" dirty="0">
                <a:solidFill>
                  <a:srgbClr val="000000"/>
                </a:solidFill>
                <a:latin typeface="Helvetica Neue"/>
              </a:rPr>
              <a:t>N. Laufer</a:t>
            </a:r>
            <a:r>
              <a:rPr lang="es-AR" sz="2000" baseline="30000" dirty="0">
                <a:solidFill>
                  <a:srgbClr val="000000"/>
                </a:solidFill>
                <a:latin typeface="Helvetica Neue"/>
              </a:rPr>
              <a:t>1</a:t>
            </a:r>
            <a:endParaRPr lang="es-AR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92480" y="5132832"/>
            <a:ext cx="8022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aseline="30000" dirty="0"/>
              <a:t>1</a:t>
            </a:r>
            <a:r>
              <a:rPr lang="es-AR" sz="1600" dirty="0"/>
              <a:t>INBIRS </a:t>
            </a:r>
            <a:r>
              <a:rPr lang="es-AR" sz="1600" dirty="0" err="1"/>
              <a:t>Institute</a:t>
            </a:r>
            <a:r>
              <a:rPr lang="es-AR" sz="1600" dirty="0"/>
              <a:t> (UBA-CONICET), Buenos Aires, Argentina, </a:t>
            </a:r>
            <a:r>
              <a:rPr lang="es-AR" sz="1600" baseline="30000" dirty="0"/>
              <a:t>2</a:t>
            </a:r>
            <a:r>
              <a:rPr lang="es-AR" sz="1600" dirty="0"/>
              <a:t>The </a:t>
            </a:r>
            <a:r>
              <a:rPr lang="es-AR" sz="1600" dirty="0" err="1"/>
              <a:t>University</a:t>
            </a:r>
            <a:r>
              <a:rPr lang="es-AR" sz="1600" dirty="0"/>
              <a:t> of Melbourne, Peter </a:t>
            </a:r>
            <a:r>
              <a:rPr lang="es-AR" sz="1600" dirty="0" err="1"/>
              <a:t>Doherty</a:t>
            </a:r>
            <a:r>
              <a:rPr lang="es-AR" sz="1600" dirty="0"/>
              <a:t> </a:t>
            </a:r>
            <a:r>
              <a:rPr lang="es-AR" sz="1600" dirty="0" err="1"/>
              <a:t>Institute</a:t>
            </a:r>
            <a:r>
              <a:rPr lang="es-AR" sz="1600" dirty="0"/>
              <a:t>, Melbourne, Australia, </a:t>
            </a:r>
            <a:r>
              <a:rPr lang="es-AR" sz="1600" baseline="30000" dirty="0"/>
              <a:t>3</a:t>
            </a:r>
            <a:r>
              <a:rPr lang="es-AR" sz="1600" dirty="0"/>
              <a:t>Hospital Fernández, </a:t>
            </a:r>
            <a:r>
              <a:rPr lang="es-AR" sz="1600" dirty="0" err="1"/>
              <a:t>Infectious</a:t>
            </a:r>
            <a:r>
              <a:rPr lang="es-AR" sz="1600" dirty="0"/>
              <a:t> </a:t>
            </a:r>
            <a:r>
              <a:rPr lang="es-AR" sz="1600" dirty="0" err="1"/>
              <a:t>Diseases</a:t>
            </a:r>
            <a:r>
              <a:rPr lang="es-AR" sz="1600" dirty="0"/>
              <a:t> </a:t>
            </a:r>
            <a:r>
              <a:rPr lang="es-AR" sz="1600" dirty="0" err="1"/>
              <a:t>Unit</a:t>
            </a:r>
            <a:r>
              <a:rPr lang="es-AR" sz="1600" dirty="0"/>
              <a:t>, Buenos Aires, Argentina, </a:t>
            </a:r>
            <a:r>
              <a:rPr lang="es-AR" sz="1600" baseline="30000" dirty="0"/>
              <a:t>4</a:t>
            </a:r>
            <a:r>
              <a:rPr lang="es-AR" sz="1600" dirty="0"/>
              <a:t>Huésped </a:t>
            </a:r>
            <a:r>
              <a:rPr lang="es-AR" sz="1600" dirty="0" err="1"/>
              <a:t>Foundation</a:t>
            </a:r>
            <a:r>
              <a:rPr lang="es-AR" sz="1600" dirty="0"/>
              <a:t>, Buenos Aires, Argentina, </a:t>
            </a:r>
            <a:r>
              <a:rPr lang="es-AR" sz="1600" baseline="30000" dirty="0"/>
              <a:t>5</a:t>
            </a:r>
            <a:r>
              <a:rPr lang="es-AR" sz="1600" dirty="0"/>
              <a:t>Alfred </a:t>
            </a:r>
            <a:r>
              <a:rPr lang="es-AR" sz="1600" dirty="0" err="1"/>
              <a:t>Health</a:t>
            </a:r>
            <a:r>
              <a:rPr lang="es-AR" sz="1600" dirty="0"/>
              <a:t> and </a:t>
            </a:r>
            <a:r>
              <a:rPr lang="es-AR" sz="1600" dirty="0" err="1"/>
              <a:t>Monash</a:t>
            </a:r>
            <a:r>
              <a:rPr lang="es-AR" sz="1600" dirty="0"/>
              <a:t> </a:t>
            </a:r>
            <a:r>
              <a:rPr lang="es-AR" sz="1600" dirty="0" err="1"/>
              <a:t>University</a:t>
            </a:r>
            <a:r>
              <a:rPr lang="es-AR" sz="1600" dirty="0"/>
              <a:t>, </a:t>
            </a:r>
            <a:r>
              <a:rPr lang="es-AR" sz="1600" dirty="0" err="1"/>
              <a:t>Department</a:t>
            </a:r>
            <a:r>
              <a:rPr lang="es-AR" sz="1600" dirty="0"/>
              <a:t> of </a:t>
            </a:r>
            <a:r>
              <a:rPr lang="es-AR" sz="1600" dirty="0" err="1"/>
              <a:t>Infectious</a:t>
            </a:r>
            <a:r>
              <a:rPr lang="es-AR" sz="1600" dirty="0"/>
              <a:t> </a:t>
            </a:r>
            <a:r>
              <a:rPr lang="es-AR" sz="1600" dirty="0" err="1"/>
              <a:t>Diseases</a:t>
            </a:r>
            <a:r>
              <a:rPr lang="es-AR" sz="1600" dirty="0"/>
              <a:t>, Melbourne, Australia</a:t>
            </a:r>
          </a:p>
        </p:txBody>
      </p:sp>
    </p:spTree>
    <p:extLst>
      <p:ext uri="{BB962C8B-B14F-4D97-AF65-F5344CB8AC3E}">
        <p14:creationId xmlns:p14="http://schemas.microsoft.com/office/powerpoint/2010/main" val="19690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128" y="92291"/>
            <a:ext cx="8229600" cy="197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effect DAA for HCV on the HIV reservoir in co-infected individuals is not completely understood. </a:t>
            </a:r>
          </a:p>
          <a:p>
            <a:pPr marL="0" indent="0" algn="just">
              <a:buNone/>
            </a:pP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Hypothesis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 HCV cure would reduce persistent IFN signaling and would have downstream effects on the frequency of infected cells and their basal transcriptional activity.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92" y="780721"/>
            <a:ext cx="5483215" cy="237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407" y="1751901"/>
            <a:ext cx="25606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29"/>
          <a:stretch/>
        </p:blipFill>
        <p:spPr bwMode="auto">
          <a:xfrm>
            <a:off x="2381942" y="3337821"/>
            <a:ext cx="4579690" cy="303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571500"/>
            <a:ext cx="7729728" cy="337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Results: immunological reconstitution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745" y="3301788"/>
            <a:ext cx="3774581" cy="321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909" y="2094275"/>
            <a:ext cx="8610115" cy="282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9438" y="201487"/>
            <a:ext cx="8018313" cy="786065"/>
          </a:xfrm>
        </p:spPr>
        <p:txBody>
          <a:bodyPr>
            <a:normAutofit/>
          </a:bodyPr>
          <a:lstStyle/>
          <a:p>
            <a:r>
              <a:rPr lang="es-AR" sz="3200" dirty="0" err="1"/>
              <a:t>Results</a:t>
            </a:r>
            <a:r>
              <a:rPr lang="es-AR" sz="3200" dirty="0"/>
              <a:t>: HIV </a:t>
            </a:r>
            <a:r>
              <a:rPr lang="es-AR" sz="3200" dirty="0" err="1"/>
              <a:t>reservoirs</a:t>
            </a:r>
            <a:endParaRPr lang="es-AR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02" y="890299"/>
            <a:ext cx="8675322" cy="29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953" y="3863978"/>
            <a:ext cx="4026001" cy="291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98304" y="5541484"/>
            <a:ext cx="154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** p &lt;0.01</a:t>
            </a:r>
          </a:p>
          <a:p>
            <a:r>
              <a:rPr lang="es-AR" dirty="0" err="1" smtClean="0"/>
              <a:t>ns</a:t>
            </a:r>
            <a:r>
              <a:rPr lang="es-AR" dirty="0" smtClean="0"/>
              <a:t> p &gt;0.05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9400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rgbClr val="0099D2"/>
                </a:solidFill>
              </a:rPr>
              <a:t>Higher levels of HIV US-RNA </a:t>
            </a:r>
            <a:r>
              <a:rPr lang="en-US" dirty="0"/>
              <a:t>in HCV/HIV</a:t>
            </a:r>
            <a:r>
              <a:rPr lang="en-US" baseline="30000" dirty="0"/>
              <a:t>+</a:t>
            </a:r>
            <a:r>
              <a:rPr lang="en-US" dirty="0"/>
              <a:t> than HIV</a:t>
            </a:r>
            <a:r>
              <a:rPr lang="en-US" baseline="30000" dirty="0"/>
              <a:t>+</a:t>
            </a:r>
          </a:p>
          <a:p>
            <a:pPr algn="just"/>
            <a:r>
              <a:rPr lang="en-US" dirty="0"/>
              <a:t>Even higher after DAAs HCV clearance.</a:t>
            </a:r>
          </a:p>
          <a:p>
            <a:pPr algn="just"/>
            <a:r>
              <a:rPr lang="en-US" dirty="0"/>
              <a:t>HCV clearance, or related downstream effects impact HIV persistence on ART. </a:t>
            </a:r>
          </a:p>
          <a:p>
            <a:pPr algn="just"/>
            <a:r>
              <a:rPr lang="en-US" dirty="0"/>
              <a:t>These changes are consistent with </a:t>
            </a:r>
            <a:r>
              <a:rPr lang="en-US" dirty="0">
                <a:solidFill>
                  <a:srgbClr val="0099D2"/>
                </a:solidFill>
              </a:rPr>
              <a:t>increased basal transcription in latently infected cells post-HCV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clearance which could be secondary to reduction in chronic IFN signaling.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311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6443</TotalTime>
  <Words>237</Words>
  <Application>Microsoft Office PowerPoint</Application>
  <PresentationFormat>Presentación en pantalla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 Neue</vt:lpstr>
      <vt:lpstr>Raleway</vt:lpstr>
      <vt:lpstr>Roboto</vt:lpstr>
      <vt:lpstr>AIDS 2016_Template</vt:lpstr>
      <vt:lpstr>HCV treatment with direct-acting antivirals (DAAs) in HIV/HCV coinfected subjects affects the dynamics of the HIV-1 reservoir</vt:lpstr>
      <vt:lpstr>Presentación de PowerPoint</vt:lpstr>
      <vt:lpstr>Results: immunological reconstitution</vt:lpstr>
      <vt:lpstr>Results: HIV reservoirs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VIF</cp:lastModifiedBy>
  <cp:revision>64</cp:revision>
  <cp:lastPrinted>2017-01-16T15:31:13Z</cp:lastPrinted>
  <dcterms:created xsi:type="dcterms:W3CDTF">2017-01-13T09:09:35Z</dcterms:created>
  <dcterms:modified xsi:type="dcterms:W3CDTF">2018-07-23T16:24:51Z</dcterms:modified>
</cp:coreProperties>
</file>